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4" r:id="rId16"/>
    <p:sldId id="275" r:id="rId17"/>
    <p:sldId id="276" r:id="rId18"/>
    <p:sldId id="272" r:id="rId19"/>
    <p:sldId id="273" r:id="rId20"/>
    <p:sldId id="277" r:id="rId21"/>
    <p:sldId id="278" r:id="rId22"/>
    <p:sldId id="279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EDD8-193E-442E-8A67-A9BFF06F9D0B}" type="datetimeFigureOut">
              <a:rPr lang="en-US" smtClean="0"/>
              <a:t>05-Jan-20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D079-EAF2-4598-AF49-CD515186A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28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EDD8-193E-442E-8A67-A9BFF06F9D0B}" type="datetimeFigureOut">
              <a:rPr lang="en-US" smtClean="0"/>
              <a:t>05-Jan-20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D079-EAF2-4598-AF49-CD515186A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36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EDD8-193E-442E-8A67-A9BFF06F9D0B}" type="datetimeFigureOut">
              <a:rPr lang="en-US" smtClean="0"/>
              <a:t>05-Jan-20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D079-EAF2-4598-AF49-CD515186A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51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EDD8-193E-442E-8A67-A9BFF06F9D0B}" type="datetimeFigureOut">
              <a:rPr lang="en-US" smtClean="0"/>
              <a:t>05-Jan-20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D079-EAF2-4598-AF49-CD515186A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5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EDD8-193E-442E-8A67-A9BFF06F9D0B}" type="datetimeFigureOut">
              <a:rPr lang="en-US" smtClean="0"/>
              <a:t>05-Jan-20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D079-EAF2-4598-AF49-CD515186A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73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EDD8-193E-442E-8A67-A9BFF06F9D0B}" type="datetimeFigureOut">
              <a:rPr lang="en-US" smtClean="0"/>
              <a:t>05-Jan-20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D079-EAF2-4598-AF49-CD515186A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26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EDD8-193E-442E-8A67-A9BFF06F9D0B}" type="datetimeFigureOut">
              <a:rPr lang="en-US" smtClean="0"/>
              <a:t>05-Jan-20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D079-EAF2-4598-AF49-CD515186A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02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EDD8-193E-442E-8A67-A9BFF06F9D0B}" type="datetimeFigureOut">
              <a:rPr lang="en-US" smtClean="0"/>
              <a:t>05-Jan-20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D079-EAF2-4598-AF49-CD515186A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15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EDD8-193E-442E-8A67-A9BFF06F9D0B}" type="datetimeFigureOut">
              <a:rPr lang="en-US" smtClean="0"/>
              <a:t>05-Jan-20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D079-EAF2-4598-AF49-CD515186A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61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EDD8-193E-442E-8A67-A9BFF06F9D0B}" type="datetimeFigureOut">
              <a:rPr lang="en-US" smtClean="0"/>
              <a:t>05-Jan-20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D079-EAF2-4598-AF49-CD515186A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5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EDD8-193E-442E-8A67-A9BFF06F9D0B}" type="datetimeFigureOut">
              <a:rPr lang="en-US" smtClean="0"/>
              <a:t>05-Jan-20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D079-EAF2-4598-AF49-CD515186A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28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DEDD8-193E-442E-8A67-A9BFF06F9D0B}" type="datetimeFigureOut">
              <a:rPr lang="en-US" smtClean="0"/>
              <a:t>05-Jan-20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4D079-EAF2-4598-AF49-CD515186A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0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5.jpeg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7.jpeg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9.jpg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9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 smtClean="0">
                <a:solidFill>
                  <a:srgbClr val="FF0000"/>
                </a:solidFill>
              </a:rPr>
              <a:t>Carboxylic acids</a:t>
            </a:r>
            <a:endParaRPr lang="en-US" i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  <a:defRPr/>
            </a:pPr>
            <a:endParaRPr lang="en-US" dirty="0" smtClean="0">
              <a:solidFill>
                <a:srgbClr val="0070C0"/>
              </a:solidFill>
            </a:endParaRPr>
          </a:p>
          <a:p>
            <a:pPr marL="0" indent="0" algn="ctr">
              <a:buNone/>
              <a:defRPr/>
            </a:pPr>
            <a:endParaRPr lang="en-US" dirty="0">
              <a:solidFill>
                <a:srgbClr val="0070C0"/>
              </a:solidFill>
            </a:endParaRPr>
          </a:p>
          <a:p>
            <a:pPr marL="0" indent="0" algn="ctr">
              <a:buNone/>
              <a:defRPr/>
            </a:pPr>
            <a:endParaRPr lang="en-US" dirty="0" smtClean="0">
              <a:solidFill>
                <a:srgbClr val="0070C0"/>
              </a:solidFill>
            </a:endParaRPr>
          </a:p>
          <a:p>
            <a:pPr marL="0" indent="0" algn="ctr">
              <a:buNone/>
              <a:defRPr/>
            </a:pPr>
            <a:r>
              <a:rPr lang="en-US" dirty="0" err="1" smtClean="0">
                <a:solidFill>
                  <a:srgbClr val="0070C0"/>
                </a:solidFill>
              </a:rPr>
              <a:t>Dr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Amit</a:t>
            </a:r>
            <a:r>
              <a:rPr lang="en-US" dirty="0">
                <a:solidFill>
                  <a:srgbClr val="0070C0"/>
                </a:solidFill>
              </a:rPr>
              <a:t> Kumar </a:t>
            </a:r>
            <a:r>
              <a:rPr lang="en-US" dirty="0" err="1">
                <a:solidFill>
                  <a:srgbClr val="0070C0"/>
                </a:solidFill>
              </a:rPr>
              <a:t>Yadav</a:t>
            </a:r>
            <a:endParaRPr lang="en-US" dirty="0">
              <a:solidFill>
                <a:srgbClr val="0070C0"/>
              </a:solidFill>
            </a:endParaRPr>
          </a:p>
          <a:p>
            <a:pPr marL="0" indent="0" algn="ctr">
              <a:buNone/>
              <a:defRPr/>
            </a:pPr>
            <a:r>
              <a:rPr lang="en-US" dirty="0">
                <a:solidFill>
                  <a:srgbClr val="0070C0"/>
                </a:solidFill>
              </a:rPr>
              <a:t>Assistant Professor-Chemistry</a:t>
            </a:r>
          </a:p>
          <a:p>
            <a:pPr marL="0" indent="0" algn="ctr">
              <a:buNone/>
              <a:defRPr/>
            </a:pPr>
            <a:r>
              <a:rPr lang="en-US" dirty="0" err="1">
                <a:solidFill>
                  <a:srgbClr val="0070C0"/>
                </a:solidFill>
              </a:rPr>
              <a:t>Mahamaya</a:t>
            </a:r>
            <a:r>
              <a:rPr lang="en-US" dirty="0">
                <a:solidFill>
                  <a:srgbClr val="0070C0"/>
                </a:solidFill>
              </a:rPr>
              <a:t> Government Degree College, </a:t>
            </a:r>
            <a:r>
              <a:rPr lang="en-US" dirty="0" err="1">
                <a:solidFill>
                  <a:srgbClr val="0070C0"/>
                </a:solidFill>
              </a:rPr>
              <a:t>Mahona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Lucknow</a:t>
            </a:r>
            <a:r>
              <a:rPr lang="en-US" dirty="0">
                <a:solidFill>
                  <a:srgbClr val="0070C0"/>
                </a:solidFill>
              </a:rPr>
              <a:t> (U.P.)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69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Physical properties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sz="2400" dirty="0" smtClean="0"/>
              <a:t>Aliphatic carboxylic acids, except lower members (C1 to C4) are sparingly soluble or insoluble in water, but soluble in less polar solvents like ether</a:t>
            </a:r>
          </a:p>
          <a:p>
            <a:r>
              <a:rPr lang="en-US" sz="2400" dirty="0" smtClean="0"/>
              <a:t>Aromatic carboxylic acids are crystalline solids showing little solubility in water</a:t>
            </a:r>
          </a:p>
          <a:p>
            <a:r>
              <a:rPr lang="en-US" sz="2400" dirty="0" smtClean="0"/>
              <a:t>Water solubility of lower members is due to hydrogen bonding between the carboxylic acid and water</a:t>
            </a:r>
          </a:p>
          <a:p>
            <a:r>
              <a:rPr lang="en-US" sz="2400" dirty="0" smtClean="0"/>
              <a:t>Lower solubility of higher aliphatic acids/ aromatic acids in water is possibly due to their high carbon content and somewhat reduced polarity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091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Chemical properties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Acidic character-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Substituted acids like ClCH2COOH, Cl2CHCOOH and Cl3CCOOH are stronger acids than acetic acid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Acetic acid is weaker than formic acid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862375"/>
              </p:ext>
            </p:extLst>
          </p:nvPr>
        </p:nvGraphicFramePr>
        <p:xfrm>
          <a:off x="609600" y="3429000"/>
          <a:ext cx="8246926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CS ChemDraw Drawing" r:id="rId3" imgW="4493764" imgH="1578424" progId="ChemDraw.Document.6.0">
                  <p:embed/>
                </p:oleObj>
              </mc:Choice>
              <mc:Fallback>
                <p:oleObj name="CS ChemDraw Drawing" r:id="rId3" imgW="4493764" imgH="157842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3429000"/>
                        <a:ext cx="8246926" cy="289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282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Reaction with </a:t>
            </a:r>
            <a:r>
              <a:rPr lang="en-US" dirty="0" err="1" smtClean="0"/>
              <a:t>alkalies</a:t>
            </a:r>
            <a:r>
              <a:rPr lang="en-US" dirty="0" smtClean="0"/>
              <a:t> (</a:t>
            </a:r>
            <a:r>
              <a:rPr lang="en-US" dirty="0" err="1" smtClean="0"/>
              <a:t>neutralisation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Reaction with metals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475985"/>
              </p:ext>
            </p:extLst>
          </p:nvPr>
        </p:nvGraphicFramePr>
        <p:xfrm>
          <a:off x="457200" y="2209800"/>
          <a:ext cx="8535346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CS ChemDraw Drawing" r:id="rId3" imgW="4739236" imgH="527147" progId="ChemDraw.Document.6.0">
                  <p:embed/>
                </p:oleObj>
              </mc:Choice>
              <mc:Fallback>
                <p:oleObj name="CS ChemDraw Drawing" r:id="rId3" imgW="4739236" imgH="52714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2209800"/>
                        <a:ext cx="8535346" cy="949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455315"/>
              </p:ext>
            </p:extLst>
          </p:nvPr>
        </p:nvGraphicFramePr>
        <p:xfrm>
          <a:off x="914400" y="4495800"/>
          <a:ext cx="7696200" cy="584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CS ChemDraw Drawing" r:id="rId5" imgW="4246779" imgH="322774" progId="ChemDraw.Document.6.0">
                  <p:embed/>
                </p:oleObj>
              </mc:Choice>
              <mc:Fallback>
                <p:oleObj name="CS ChemDraw Drawing" r:id="rId5" imgW="4246779" imgH="32277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4495800"/>
                        <a:ext cx="7696200" cy="5840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884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Conversion into carboxylic acid derivatives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452499"/>
              </p:ext>
            </p:extLst>
          </p:nvPr>
        </p:nvGraphicFramePr>
        <p:xfrm>
          <a:off x="1219200" y="1066800"/>
          <a:ext cx="6620175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CS ChemDraw Drawing" r:id="rId3" imgW="4845897" imgH="3960389" progId="ChemDraw.Document.6.0">
                  <p:embed/>
                </p:oleObj>
              </mc:Choice>
              <mc:Fallback>
                <p:oleObj name="CS ChemDraw Drawing" r:id="rId3" imgW="4845897" imgH="396038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1066800"/>
                        <a:ext cx="6620175" cy="541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752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Reduction to alcohols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4726"/>
              </p:ext>
            </p:extLst>
          </p:nvPr>
        </p:nvGraphicFramePr>
        <p:xfrm>
          <a:off x="381000" y="2819400"/>
          <a:ext cx="8253256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CS ChemDraw Drawing" r:id="rId3" imgW="5190465" imgH="909498" progId="ChemDraw.Document.6.0">
                  <p:embed/>
                </p:oleObj>
              </mc:Choice>
              <mc:Fallback>
                <p:oleObj name="CS ChemDraw Drawing" r:id="rId3" imgW="5190465" imgH="90949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2819400"/>
                        <a:ext cx="8253256" cy="1446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2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Degradation to alkyl halides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Hunsdiecker</a:t>
            </a:r>
            <a:r>
              <a:rPr lang="en-US" dirty="0" smtClean="0">
                <a:solidFill>
                  <a:srgbClr val="FF0000"/>
                </a:solidFill>
              </a:rPr>
              <a:t> reaction)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116363"/>
              </p:ext>
            </p:extLst>
          </p:nvPr>
        </p:nvGraphicFramePr>
        <p:xfrm>
          <a:off x="286251" y="1752600"/>
          <a:ext cx="8571497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CS ChemDraw Drawing" r:id="rId3" imgW="3923769" imgH="362366" progId="ChemDraw.Document.6.0">
                  <p:embed/>
                </p:oleObj>
              </mc:Choice>
              <mc:Fallback>
                <p:oleObj name="CS ChemDraw Drawing" r:id="rId3" imgW="3923769" imgH="36236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6251" y="1752600"/>
                        <a:ext cx="8571497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0800"/>
            <a:ext cx="8229600" cy="388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8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Curtius</a:t>
            </a:r>
            <a:r>
              <a:rPr lang="en-US" dirty="0" smtClean="0">
                <a:solidFill>
                  <a:srgbClr val="FF0000"/>
                </a:solidFill>
              </a:rPr>
              <a:t> reaction/Rearrangement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678132"/>
              </p:ext>
            </p:extLst>
          </p:nvPr>
        </p:nvGraphicFramePr>
        <p:xfrm>
          <a:off x="228600" y="1676400"/>
          <a:ext cx="8735643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CS ChemDraw Drawing" r:id="rId3" imgW="6566848" imgH="826919" progId="ChemDraw.Document.6.0">
                  <p:embed/>
                </p:oleObj>
              </mc:Choice>
              <mc:Fallback>
                <p:oleObj name="CS ChemDraw Drawing" r:id="rId3" imgW="6566848" imgH="82691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1676400"/>
                        <a:ext cx="8735643" cy="1100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Content Placeholder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3" y="3103418"/>
            <a:ext cx="8623089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4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Schmidt reaction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002143"/>
              </p:ext>
            </p:extLst>
          </p:nvPr>
        </p:nvGraphicFramePr>
        <p:xfrm>
          <a:off x="685800" y="1447800"/>
          <a:ext cx="8082161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CS ChemDraw Drawing" r:id="rId3" imgW="4207443" imgH="322774" progId="ChemDraw.Document.6.0">
                  <p:embed/>
                </p:oleObj>
              </mc:Choice>
              <mc:Fallback>
                <p:oleObj name="CS ChemDraw Drawing" r:id="rId3" imgW="4207443" imgH="32277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1447800"/>
                        <a:ext cx="8082161" cy="61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Content Placeholder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62200"/>
            <a:ext cx="864805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5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Reaction with organometallics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Decarboxylation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15770"/>
              </p:ext>
            </p:extLst>
          </p:nvPr>
        </p:nvGraphicFramePr>
        <p:xfrm>
          <a:off x="533400" y="1447800"/>
          <a:ext cx="7978306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CS ChemDraw Drawing" r:id="rId3" imgW="4522888" imgH="820886" progId="ChemDraw.Document.6.0">
                  <p:embed/>
                </p:oleObj>
              </mc:Choice>
              <mc:Fallback>
                <p:oleObj name="CS ChemDraw Drawing" r:id="rId3" imgW="4522888" imgH="82088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1447800"/>
                        <a:ext cx="7978306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628589"/>
              </p:ext>
            </p:extLst>
          </p:nvPr>
        </p:nvGraphicFramePr>
        <p:xfrm>
          <a:off x="381000" y="4953000"/>
          <a:ext cx="8534400" cy="1041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CS ChemDraw Drawing" r:id="rId5" imgW="4708599" imgH="575412" progId="ChemDraw.Document.6.0">
                  <p:embed/>
                </p:oleObj>
              </mc:Choice>
              <mc:Fallback>
                <p:oleObj name="CS ChemDraw Drawing" r:id="rId5" imgW="4708599" imgH="57541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000" y="4953000"/>
                        <a:ext cx="8534400" cy="10416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003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Conversion into aldehydes and ketones</a:t>
            </a: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Substitution in the alkyl groups/side-chains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497632"/>
              </p:ext>
            </p:extLst>
          </p:nvPr>
        </p:nvGraphicFramePr>
        <p:xfrm>
          <a:off x="381000" y="1447800"/>
          <a:ext cx="8382123" cy="1538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CS ChemDraw Drawing" r:id="rId3" imgW="3408997" imgH="625940" progId="ChemDraw.Document.6.0">
                  <p:embed/>
                </p:oleObj>
              </mc:Choice>
              <mc:Fallback>
                <p:oleObj name="CS ChemDraw Drawing" r:id="rId3" imgW="3408997" imgH="6259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447800"/>
                        <a:ext cx="8382123" cy="1538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114730"/>
              </p:ext>
            </p:extLst>
          </p:nvPr>
        </p:nvGraphicFramePr>
        <p:xfrm>
          <a:off x="228600" y="4800600"/>
          <a:ext cx="8421802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CS ChemDraw Drawing" r:id="rId5" imgW="3911666" imgH="601430" progId="ChemDraw.Document.6.0">
                  <p:embed/>
                </p:oleObj>
              </mc:Choice>
              <mc:Fallback>
                <p:oleObj name="CS ChemDraw Drawing" r:id="rId5" imgW="3911666" imgH="6014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" y="4800600"/>
                        <a:ext cx="8421802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945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Organic compounds containing carboxyl         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(-COOH) groups are called carboxylic acids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These may be mono, di and </a:t>
            </a:r>
            <a:r>
              <a:rPr lang="en-US" dirty="0" err="1" smtClean="0">
                <a:solidFill>
                  <a:srgbClr val="002060"/>
                </a:solidFill>
              </a:rPr>
              <a:t>tricarboxylic</a:t>
            </a:r>
            <a:r>
              <a:rPr lang="en-US" dirty="0" smtClean="0">
                <a:solidFill>
                  <a:srgbClr val="002060"/>
                </a:solidFill>
              </a:rPr>
              <a:t> acids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>
                <a:solidFill>
                  <a:srgbClr val="7030A0"/>
                </a:solidFill>
              </a:rPr>
              <a:t>Aliphatic, alicyclic and aromatic 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>
                <a:solidFill>
                  <a:srgbClr val="00B050"/>
                </a:solidFill>
              </a:rPr>
              <a:t>Saturated, unsaturated and substituted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>
                <a:solidFill>
                  <a:srgbClr val="00B0F0"/>
                </a:solidFill>
              </a:rPr>
              <a:t>General formula is  </a:t>
            </a:r>
            <a:r>
              <a:rPr lang="en-US" b="1" dirty="0" smtClean="0">
                <a:solidFill>
                  <a:srgbClr val="FF0000"/>
                </a:solidFill>
              </a:rPr>
              <a:t>CnH2nO2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55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Hell-</a:t>
            </a:r>
            <a:r>
              <a:rPr lang="en-US" sz="3200" dirty="0" err="1" smtClean="0">
                <a:solidFill>
                  <a:srgbClr val="FF0000"/>
                </a:solidFill>
              </a:rPr>
              <a:t>Volhard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Zelinsky</a:t>
            </a:r>
            <a:r>
              <a:rPr lang="en-US" sz="3200" dirty="0" smtClean="0">
                <a:solidFill>
                  <a:srgbClr val="FF0000"/>
                </a:solidFill>
              </a:rPr>
              <a:t> (HVZ) reaction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62200"/>
            <a:ext cx="7603504" cy="4343400"/>
          </a:xfr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018714"/>
              </p:ext>
            </p:extLst>
          </p:nvPr>
        </p:nvGraphicFramePr>
        <p:xfrm>
          <a:off x="304800" y="1219200"/>
          <a:ext cx="8582891" cy="1098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CS ChemDraw Drawing" r:id="rId4" imgW="6426146" imgH="822394" progId="ChemDraw.Document.6.0">
                  <p:embed/>
                </p:oleObj>
              </mc:Choice>
              <mc:Fallback>
                <p:oleObj name="CS ChemDraw Drawing" r:id="rId4" imgW="6426146" imgH="82239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1219200"/>
                        <a:ext cx="8582891" cy="1098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383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SUBSTITUTION IN THE BENZENE RIN</a:t>
            </a:r>
            <a:r>
              <a:rPr lang="en-US" sz="2800" dirty="0">
                <a:solidFill>
                  <a:srgbClr val="FF0000"/>
                </a:solidFill>
              </a:rPr>
              <a:t>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8549036" cy="3733800"/>
          </a:xfrm>
        </p:spPr>
      </p:pic>
    </p:spTree>
    <p:extLst>
      <p:ext uri="{BB962C8B-B14F-4D97-AF65-F5344CB8AC3E}">
        <p14:creationId xmlns:p14="http://schemas.microsoft.com/office/powerpoint/2010/main" val="256880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ASCENT AND DESCENT OF FATTY ACIDS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8728964" cy="4038600"/>
          </a:xfrm>
        </p:spPr>
      </p:pic>
    </p:spTree>
    <p:extLst>
      <p:ext uri="{BB962C8B-B14F-4D97-AF65-F5344CB8AC3E}">
        <p14:creationId xmlns:p14="http://schemas.microsoft.com/office/powerpoint/2010/main" val="58201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>
                <a:solidFill>
                  <a:srgbClr val="92D050"/>
                </a:solidFill>
              </a:rPr>
              <a:t>THANKS</a:t>
            </a:r>
            <a:endParaRPr lang="en-US" sz="6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57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092330"/>
              </p:ext>
            </p:extLst>
          </p:nvPr>
        </p:nvGraphicFramePr>
        <p:xfrm>
          <a:off x="374072" y="1447800"/>
          <a:ext cx="8776855" cy="3685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CS ChemDraw Drawing" r:id="rId3" imgW="5711668" imgH="2398179" progId="ChemDraw.Document.6.0">
                  <p:embed/>
                </p:oleObj>
              </mc:Choice>
              <mc:Fallback>
                <p:oleObj name="CS ChemDraw Drawing" r:id="rId3" imgW="5711668" imgH="239817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4072" y="1447800"/>
                        <a:ext cx="8776855" cy="3685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680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414454"/>
              </p:ext>
            </p:extLst>
          </p:nvPr>
        </p:nvGraphicFramePr>
        <p:xfrm>
          <a:off x="533400" y="1143000"/>
          <a:ext cx="8314765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CS ChemDraw Drawing" r:id="rId3" imgW="5300152" imgH="2915145" progId="ChemDraw.Document.6.0">
                  <p:embed/>
                </p:oleObj>
              </mc:Choice>
              <mc:Fallback>
                <p:oleObj name="CS ChemDraw Drawing" r:id="rId3" imgW="5300152" imgH="291514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1143000"/>
                        <a:ext cx="8314765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184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Nomenclature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>
                <a:solidFill>
                  <a:srgbClr val="00B0F0"/>
                </a:solidFill>
              </a:rPr>
              <a:t>HCOOH                        METHANOIC ACID                                   FORMIC ACID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00B0F0"/>
                </a:solidFill>
              </a:rPr>
              <a:t>CH3COOH                    ETHANOIC ACID                                      ACETIC ACID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00B0F0"/>
                </a:solidFill>
              </a:rPr>
              <a:t>CH3CH2COOH             PROPANOIC ACID                                   PROPIONIC ACID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00B0F0"/>
                </a:solidFill>
              </a:rPr>
              <a:t>CH3(CH2)2COOH        BUTANOIC ACID                                       n-BUTYRIC ACID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00B0F0"/>
                </a:solidFill>
              </a:rPr>
              <a:t>CH3(CH2)8COOH         DECANOIC ACID                                       CAPRIC ACID</a:t>
            </a:r>
            <a:endParaRPr lang="en-US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Structure of the carboxylic acids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190353"/>
              </p:ext>
            </p:extLst>
          </p:nvPr>
        </p:nvGraphicFramePr>
        <p:xfrm>
          <a:off x="304800" y="2362200"/>
          <a:ext cx="8683985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CS ChemDraw Drawing" r:id="rId3" imgW="3925282" imgH="1032801" progId="ChemDraw.Document.6.0">
                  <p:embed/>
                </p:oleObj>
              </mc:Choice>
              <mc:Fallback>
                <p:oleObj name="CS ChemDraw Drawing" r:id="rId3" imgW="3925282" imgH="103280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2362200"/>
                        <a:ext cx="8683985" cy="228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467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Preparation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7030A0"/>
                </a:solidFill>
              </a:rPr>
              <a:t>Oxidation of primary alcohols or aldehydes</a:t>
            </a:r>
            <a:endParaRPr lang="en-US" dirty="0">
              <a:solidFill>
                <a:srgbClr val="7030A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209583"/>
              </p:ext>
            </p:extLst>
          </p:nvPr>
        </p:nvGraphicFramePr>
        <p:xfrm>
          <a:off x="304800" y="2438400"/>
          <a:ext cx="8693727" cy="1257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CS ChemDraw Drawing" r:id="rId3" imgW="5322846" imgH="769227" progId="ChemDraw.Document.6.0">
                  <p:embed/>
                </p:oleObj>
              </mc:Choice>
              <mc:Fallback>
                <p:oleObj name="CS ChemDraw Drawing" r:id="rId3" imgW="5322846" imgH="76922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2438400"/>
                        <a:ext cx="8693727" cy="12575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637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7030A0"/>
                </a:solidFill>
              </a:rPr>
              <a:t>Hydrolysis of cyanides or nitriles</a:t>
            </a:r>
            <a:endParaRPr lang="en-US" dirty="0">
              <a:solidFill>
                <a:srgbClr val="7030A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833301"/>
              </p:ext>
            </p:extLst>
          </p:nvPr>
        </p:nvGraphicFramePr>
        <p:xfrm>
          <a:off x="609600" y="1143000"/>
          <a:ext cx="8305800" cy="1535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CS ChemDraw Drawing" r:id="rId3" imgW="4079222" imgH="753767" progId="ChemDraw.Document.6.0">
                  <p:embed/>
                </p:oleObj>
              </mc:Choice>
              <mc:Fallback>
                <p:oleObj name="CS ChemDraw Drawing" r:id="rId3" imgW="4079222" imgH="75376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1143000"/>
                        <a:ext cx="8305800" cy="1535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3276600"/>
            <a:ext cx="8763000" cy="273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5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rgbClr val="7030A0"/>
                </a:solidFill>
              </a:rPr>
              <a:t>Arndt-</a:t>
            </a:r>
            <a:r>
              <a:rPr lang="en-US" sz="2800" dirty="0" err="1" smtClean="0">
                <a:solidFill>
                  <a:srgbClr val="7030A0"/>
                </a:solidFill>
              </a:rPr>
              <a:t>Eistert</a:t>
            </a:r>
            <a:r>
              <a:rPr lang="en-US" sz="2800" dirty="0" smtClean="0">
                <a:solidFill>
                  <a:srgbClr val="7030A0"/>
                </a:solidFill>
              </a:rPr>
              <a:t> Synthesis</a:t>
            </a:r>
            <a:endParaRPr lang="en-US" sz="2800" dirty="0">
              <a:solidFill>
                <a:srgbClr val="7030A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337028"/>
              </p:ext>
            </p:extLst>
          </p:nvPr>
        </p:nvGraphicFramePr>
        <p:xfrm>
          <a:off x="533400" y="1295400"/>
          <a:ext cx="7729596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CS ChemDraw Drawing" r:id="rId3" imgW="5313769" imgH="719077" progId="ChemDraw.Document.6.0">
                  <p:embed/>
                </p:oleObj>
              </mc:Choice>
              <mc:Fallback>
                <p:oleObj name="CS ChemDraw Drawing" r:id="rId3" imgW="5313769" imgH="71907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1295400"/>
                        <a:ext cx="7729596" cy="1046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Content Placeholder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67000"/>
            <a:ext cx="851472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4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266</Words>
  <Application>Microsoft Office PowerPoint</Application>
  <PresentationFormat>On-screen Show (4:3)</PresentationFormat>
  <Paragraphs>60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CS ChemDraw Drawing</vt:lpstr>
      <vt:lpstr>Carboxylic acids</vt:lpstr>
      <vt:lpstr>PowerPoint Presentation</vt:lpstr>
      <vt:lpstr>PowerPoint Presentation</vt:lpstr>
      <vt:lpstr>PowerPoint Presentation</vt:lpstr>
      <vt:lpstr>Nomenclature</vt:lpstr>
      <vt:lpstr>PowerPoint Presentation</vt:lpstr>
      <vt:lpstr>Preparation</vt:lpstr>
      <vt:lpstr>PowerPoint Presentation</vt:lpstr>
      <vt:lpstr>PowerPoint Presentation</vt:lpstr>
      <vt:lpstr>Physical properties</vt:lpstr>
      <vt:lpstr>Chemical properties</vt:lpstr>
      <vt:lpstr>PowerPoint Presentation</vt:lpstr>
      <vt:lpstr>Conversion into carboxylic acid derivatives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Hell-Volhard Zelinsky (HVZ) reaction</vt:lpstr>
      <vt:lpstr>SUBSTITUTION IN THE BENZENE RING</vt:lpstr>
      <vt:lpstr>ASCENT AND DESCENT OF FATTY ACIDS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Carboxylic acids</dc:title>
  <dc:creator>HPLKO</dc:creator>
  <cp:lastModifiedBy>HPLKO</cp:lastModifiedBy>
  <cp:revision>27</cp:revision>
  <dcterms:created xsi:type="dcterms:W3CDTF">2020-01-02T08:28:30Z</dcterms:created>
  <dcterms:modified xsi:type="dcterms:W3CDTF">2020-01-05T06:36:06Z</dcterms:modified>
</cp:coreProperties>
</file>